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18"/>
  </p:notesMasterIdLst>
  <p:sldIdLst>
    <p:sldId id="312" r:id="rId3"/>
    <p:sldId id="313" r:id="rId4"/>
    <p:sldId id="314" r:id="rId5"/>
    <p:sldId id="294" r:id="rId6"/>
    <p:sldId id="315" r:id="rId7"/>
    <p:sldId id="316" r:id="rId8"/>
    <p:sldId id="295" r:id="rId9"/>
    <p:sldId id="298" r:id="rId10"/>
    <p:sldId id="317" r:id="rId11"/>
    <p:sldId id="310" r:id="rId12"/>
    <p:sldId id="322" r:id="rId13"/>
    <p:sldId id="299" r:id="rId14"/>
    <p:sldId id="301" r:id="rId15"/>
    <p:sldId id="321" r:id="rId16"/>
    <p:sldId id="32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6/6/2012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077200" cy="6827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Input Devices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077200" cy="432816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Optical Readers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581400" cy="4800600"/>
          </a:xfrm>
        </p:spPr>
        <p:txBody>
          <a:bodyPr>
            <a:normAutofit/>
          </a:bodyPr>
          <a:lstStyle/>
          <a:p>
            <a:r>
              <a:rPr lang="en-US" dirty="0"/>
              <a:t>Device that uses light source to read characters, marks, and codes and then converts them into digital data</a:t>
            </a:r>
          </a:p>
          <a:p>
            <a:pPr lvl="1"/>
            <a:r>
              <a:rPr lang="en-US" dirty="0" smtClean="0"/>
              <a:t>OMR</a:t>
            </a:r>
          </a:p>
          <a:p>
            <a:pPr lvl="1"/>
            <a:r>
              <a:rPr lang="en-US" dirty="0" smtClean="0"/>
              <a:t>Bar Code</a:t>
            </a:r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2" name="Picture 9" descr="Fig5-37 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25" y="2438400"/>
            <a:ext cx="3970607" cy="31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Fig05-3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1913" y="2514600"/>
            <a:ext cx="5272087" cy="308719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Magnetic-Ink Character Recognition (MICR)</a:t>
            </a: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457200" y="1570038"/>
            <a:ext cx="8458200" cy="4525962"/>
          </a:xfrm>
        </p:spPr>
        <p:txBody>
          <a:bodyPr/>
          <a:lstStyle/>
          <a:p>
            <a:pPr eaLnBrk="1" hangingPunct="1"/>
            <a:r>
              <a:rPr lang="en-US" sz="2800" smtClean="0"/>
              <a:t>Banking industry almost exclusively uses MICR for check processing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pic>
        <p:nvPicPr>
          <p:cNvPr id="44036" name="Picture 5" descr="personal che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71763"/>
            <a:ext cx="6994525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1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RFID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876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b="1" dirty="0" smtClean="0"/>
              <a:t>Radio frequency identification (RFID) </a:t>
            </a:r>
            <a:r>
              <a:rPr lang="en-US" dirty="0" smtClean="0"/>
              <a:t>is a technology that can store, read, and transmit data located in RFID tags.</a:t>
            </a:r>
          </a:p>
          <a:p>
            <a:pPr lvl="0"/>
            <a:r>
              <a:rPr lang="en-US" b="1" dirty="0" smtClean="0"/>
              <a:t>RFID tags </a:t>
            </a:r>
          </a:p>
          <a:p>
            <a:pPr lvl="1"/>
            <a:r>
              <a:rPr lang="en-US" dirty="0" smtClean="0"/>
              <a:t>contain tiny chips and radio antennas</a:t>
            </a:r>
          </a:p>
          <a:p>
            <a:pPr lvl="1"/>
            <a:r>
              <a:rPr lang="en-US" dirty="0" smtClean="0"/>
              <a:t>can be attached to objects, such as products, price tags, shipping labels, ID cards, assets, and more.</a:t>
            </a:r>
          </a:p>
          <a:p>
            <a:pPr lvl="0"/>
            <a:r>
              <a:rPr lang="en-US" dirty="0" smtClean="0"/>
              <a:t>The data in RFID tags is read by </a:t>
            </a:r>
            <a:r>
              <a:rPr lang="en-US" b="1" dirty="0" smtClean="0"/>
              <a:t>RFID readers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5068437" y="1600200"/>
            <a:ext cx="3601011" cy="4800600"/>
            <a:chOff x="5068437" y="1600200"/>
            <a:chExt cx="3601011" cy="4800600"/>
          </a:xfrm>
        </p:grpSpPr>
        <p:pic>
          <p:nvPicPr>
            <p:cNvPr id="4098" name="Picture 2" descr="http://3.bp.blogspot.com/-x5yvqD5aIaA/Tsf4B8uTY1I/AAAAAAAAAas/cy5LiQaWisY/s1600/rfid-tag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437" y="3733800"/>
              <a:ext cx="3601011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http://www.epn-online.com/lib/image.php?uri=/content/USER/scope/.bin.WEB.119988156672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654" y="1600200"/>
              <a:ext cx="2060575" cy="2095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495800" y="1524000"/>
            <a:ext cx="4593444" cy="5029200"/>
            <a:chOff x="4495800" y="1524000"/>
            <a:chExt cx="4593444" cy="5029200"/>
          </a:xfrm>
        </p:grpSpPr>
        <p:sp>
          <p:nvSpPr>
            <p:cNvPr id="4" name="Rectangle 3"/>
            <p:cNvSpPr/>
            <p:nvPr/>
          </p:nvSpPr>
          <p:spPr>
            <a:xfrm>
              <a:off x="4495800" y="1524000"/>
              <a:ext cx="4593444" cy="502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http://www.elec-intro.com/EX/05-14-13/hand-held-rfid-reader-writer-36700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2133600"/>
              <a:ext cx="4517245" cy="3771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Audio Input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229600" cy="4623816"/>
          </a:xfrm>
        </p:spPr>
        <p:txBody>
          <a:bodyPr>
            <a:normAutofit/>
          </a:bodyPr>
          <a:lstStyle/>
          <a:p>
            <a:r>
              <a:rPr lang="en-US" dirty="0" smtClean="0"/>
              <a:t>Audio input is the process of entering audio data into the computer.</a:t>
            </a:r>
          </a:p>
          <a:p>
            <a:pPr lvl="0"/>
            <a:r>
              <a:rPr lang="en-US" b="1" dirty="0" smtClean="0"/>
              <a:t>Speech recognition systems </a:t>
            </a:r>
            <a:r>
              <a:rPr lang="en-US" dirty="0" smtClean="0"/>
              <a:t>enable the computer to recognize voice input as spoken words and require appropriate software.</a:t>
            </a:r>
          </a:p>
          <a:p>
            <a:r>
              <a:rPr lang="en-US" dirty="0" smtClean="0"/>
              <a:t>Music input systems are used to create an original music composition or arrangement, or to create a custom music CD.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Video Input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8"/>
            <a:ext cx="3733800" cy="4525962"/>
          </a:xfrm>
        </p:spPr>
        <p:txBody>
          <a:bodyPr/>
          <a:lstStyle/>
          <a:p>
            <a:pPr eaLnBrk="1" hangingPunct="1"/>
            <a:r>
              <a:rPr lang="en-US" smtClean="0"/>
              <a:t>Process of entering full-motion images into computer</a:t>
            </a:r>
          </a:p>
          <a:p>
            <a:pPr eaLnBrk="1" hangingPunct="1"/>
            <a:r>
              <a:rPr lang="en-US" smtClean="0"/>
              <a:t>Video can come form;</a:t>
            </a:r>
          </a:p>
          <a:p>
            <a:pPr lvl="1" eaLnBrk="1" hangingPunct="1"/>
            <a:r>
              <a:rPr lang="en-US" smtClean="0"/>
              <a:t>Digital Video Recorders</a:t>
            </a:r>
          </a:p>
          <a:p>
            <a:pPr lvl="1" eaLnBrk="1" hangingPunct="1"/>
            <a:r>
              <a:rPr lang="en-US" smtClean="0"/>
              <a:t>Web Cams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3" descr="Digital Video Camera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8763"/>
            <a:ext cx="28194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eb ca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3962400"/>
            <a:ext cx="16049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eb cam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0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Biometric Input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3657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Authenticates person’s identity by verifying personal characteristic</a:t>
            </a:r>
          </a:p>
          <a:p>
            <a:pPr lvl="1" eaLnBrk="1" hangingPunct="1"/>
            <a:r>
              <a:rPr lang="en-US" sz="2400" dirty="0" smtClean="0"/>
              <a:t>Fingerprint scanner </a:t>
            </a:r>
          </a:p>
          <a:p>
            <a:pPr lvl="1" eaLnBrk="1" hangingPunct="1"/>
            <a:r>
              <a:rPr lang="en-US" sz="2400" dirty="0" smtClean="0"/>
              <a:t>Hand geometry</a:t>
            </a:r>
          </a:p>
          <a:p>
            <a:pPr lvl="1" eaLnBrk="1" hangingPunct="1"/>
            <a:r>
              <a:rPr lang="en-US" sz="2400" dirty="0" smtClean="0"/>
              <a:t>Voice verification</a:t>
            </a:r>
          </a:p>
          <a:p>
            <a:pPr lvl="1" eaLnBrk="1" hangingPunct="1"/>
            <a:r>
              <a:rPr lang="en-US" sz="2400" dirty="0" smtClean="0"/>
              <a:t>Iris recognition</a:t>
            </a:r>
          </a:p>
          <a:p>
            <a:pPr lvl="1" eaLnBrk="1" hangingPunct="1"/>
            <a:r>
              <a:rPr lang="en-US" sz="2400" dirty="0" smtClean="0"/>
              <a:t>Facial recognition</a:t>
            </a:r>
            <a:endParaRPr lang="en-US" dirty="0" smtClean="0"/>
          </a:p>
        </p:txBody>
      </p:sp>
      <p:pic>
        <p:nvPicPr>
          <p:cNvPr id="9" name="Picture 7" descr="Fingerprint Sc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84437"/>
            <a:ext cx="3209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and Geometry Sc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8237"/>
            <a:ext cx="23383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Fig05-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36837"/>
            <a:ext cx="26670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iris recongi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3037"/>
            <a:ext cx="33401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facial Recogni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13037"/>
            <a:ext cx="38100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1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82409"/>
          </a:xfrm>
        </p:spPr>
        <p:txBody>
          <a:bodyPr>
            <a:normAutofit/>
          </a:bodyPr>
          <a:lstStyle/>
          <a:p>
            <a:r>
              <a:rPr lang="en-US" sz="2800" dirty="0"/>
              <a:t>Data or instructions entered into memory of computer</a:t>
            </a:r>
          </a:p>
          <a:p>
            <a:r>
              <a:rPr lang="en-US" sz="2800" dirty="0"/>
              <a:t>Input device is any hardware component used to enter data or instructions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aramedia.com/kbkoreanbl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1"/>
            <a:ext cx="3124200" cy="11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ebdesignhot.com/wp-content/uploads/2010/04/ComputerMouseVectorIllustrat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66727"/>
            <a:ext cx="1524000" cy="155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ny-video-converter.com/images/camcorder-video-converter/logitech-web-came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alkingdesktop.com/mon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467062"/>
            <a:ext cx="1418870" cy="247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technews.net/wp-content/uploads/2011/01/Panasonic-LUMIX-DMC-FH27-digital-camera-with-8x-zoom-r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01932"/>
            <a:ext cx="2251236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latbed scan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07670"/>
            <a:ext cx="1689810" cy="15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Input - Types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64440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Data</a:t>
            </a:r>
          </a:p>
          <a:p>
            <a:pPr lvl="1"/>
            <a:r>
              <a:rPr lang="en-US" sz="2400" dirty="0"/>
              <a:t>Unprocessed text, numbers, images, audio, and video</a:t>
            </a:r>
          </a:p>
          <a:p>
            <a:r>
              <a:rPr lang="en-US" sz="2800" dirty="0"/>
              <a:t>Commands</a:t>
            </a:r>
          </a:p>
          <a:p>
            <a:pPr lvl="1"/>
            <a:r>
              <a:rPr lang="en-US" sz="2400" dirty="0"/>
              <a:t>Programs</a:t>
            </a:r>
          </a:p>
          <a:p>
            <a:pPr lvl="1"/>
            <a:r>
              <a:rPr lang="en-US" sz="2400" dirty="0"/>
              <a:t>Commands</a:t>
            </a:r>
          </a:p>
          <a:p>
            <a:pPr lvl="1"/>
            <a:r>
              <a:rPr lang="en-US" sz="2400" dirty="0"/>
              <a:t>User Responses</a:t>
            </a:r>
          </a:p>
        </p:txBody>
      </p:sp>
      <p:pic>
        <p:nvPicPr>
          <p:cNvPr id="5122" name="Picture 2" descr="http://i.msdn.microsoft.com/dynimg/IC576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4543425" cy="31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0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Keyboards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://helpwithvision.com/wp-content/uploads/2010/05/ZoomText-Keyboard-White-on-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067800" cy="39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971800"/>
            <a:ext cx="457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0600" y="4876800"/>
            <a:ext cx="457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4750" y="2971800"/>
            <a:ext cx="469265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Keyboards - Types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936"/>
            <a:ext cx="2514600" cy="4623816"/>
          </a:xfrm>
        </p:spPr>
        <p:txBody>
          <a:bodyPr/>
          <a:lstStyle/>
          <a:p>
            <a:r>
              <a:rPr lang="en-US" dirty="0" smtClean="0"/>
              <a:t>Standard</a:t>
            </a:r>
          </a:p>
          <a:p>
            <a:r>
              <a:rPr lang="en-US" dirty="0" smtClean="0"/>
              <a:t>Ergonomic</a:t>
            </a:r>
          </a:p>
          <a:p>
            <a:r>
              <a:rPr lang="en-US" dirty="0" smtClean="0"/>
              <a:t>Wireless</a:t>
            </a:r>
          </a:p>
          <a:p>
            <a:r>
              <a:rPr lang="en-US" dirty="0" smtClean="0"/>
              <a:t>Notebook</a:t>
            </a:r>
          </a:p>
          <a:p>
            <a:r>
              <a:rPr lang="en-US" dirty="0" smtClean="0"/>
              <a:t>Handheld</a:t>
            </a:r>
          </a:p>
          <a:p>
            <a:r>
              <a:rPr lang="en-US" dirty="0" smtClean="0"/>
              <a:t>On Screen</a:t>
            </a:r>
            <a:endParaRPr lang="en-US" dirty="0"/>
          </a:p>
        </p:txBody>
      </p:sp>
      <p:pic>
        <p:nvPicPr>
          <p:cNvPr id="2050" name="Picture 2" descr="http://helpwithvision.com/wp-content/uploads/2010/05/ZoomText-Keyboard-White-on-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02280"/>
            <a:ext cx="4953000" cy="217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eyboardco.com/keyboard_images/black_usb_ergonomic_touchpad_keyboard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85" y="2895600"/>
            <a:ext cx="5029199" cy="270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adgetvenue.com/wp-content/uploads/2009/06/wireless-keybo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964" y="2915469"/>
            <a:ext cx="6100527" cy="26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7" descr="Notebook Comput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387" y="2133600"/>
            <a:ext cx="6071103" cy="3810000"/>
          </a:xfrm>
          <a:prstGeom prst="rect">
            <a:avLst/>
          </a:prstGeom>
        </p:spPr>
      </p:pic>
      <p:pic>
        <p:nvPicPr>
          <p:cNvPr id="19" name="Picture 5" descr="PDA with Keyboar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799"/>
            <a:ext cx="4953000" cy="385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057400"/>
            <a:ext cx="5019675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24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Pointing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473209"/>
          </a:xfrm>
        </p:spPr>
        <p:txBody>
          <a:bodyPr>
            <a:normAutofit/>
          </a:bodyPr>
          <a:lstStyle/>
          <a:p>
            <a:r>
              <a:rPr lang="en-US" sz="2800" dirty="0"/>
              <a:t>Pointing devices are used to </a:t>
            </a:r>
            <a:endParaRPr lang="en-US" sz="2800" dirty="0" smtClean="0"/>
          </a:p>
          <a:p>
            <a:pPr lvl="1"/>
            <a:r>
              <a:rPr lang="en-US" sz="2400" dirty="0" smtClean="0"/>
              <a:t>select </a:t>
            </a:r>
            <a:r>
              <a:rPr lang="en-US" sz="2400" dirty="0"/>
              <a:t>and manipulate </a:t>
            </a:r>
            <a:r>
              <a:rPr lang="en-US" sz="2400" dirty="0" smtClean="0"/>
              <a:t>objects</a:t>
            </a:r>
          </a:p>
          <a:p>
            <a:pPr lvl="1"/>
            <a:r>
              <a:rPr lang="en-US" sz="2400" dirty="0" smtClean="0"/>
              <a:t>input </a:t>
            </a:r>
            <a:r>
              <a:rPr lang="en-US" sz="2400" dirty="0"/>
              <a:t>certain types of </a:t>
            </a:r>
            <a:r>
              <a:rPr lang="en-US" sz="2400" dirty="0" smtClean="0"/>
              <a:t>data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issue commands to the computer.</a:t>
            </a:r>
          </a:p>
        </p:txBody>
      </p:sp>
    </p:spTree>
    <p:extLst>
      <p:ext uri="{BB962C8B-B14F-4D97-AF65-F5344CB8AC3E}">
        <p14:creationId xmlns:p14="http://schemas.microsoft.com/office/powerpoint/2010/main" val="27461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Pointing Devices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27432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19600" cy="4473209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Wheel Mouse</a:t>
            </a:r>
            <a:endParaRPr lang="en-US" sz="28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Optical Mouse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Trackball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Touch Pad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Touch Screen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Stylus – Two Types</a:t>
            </a:r>
          </a:p>
          <a:p>
            <a:pPr marL="635508" lvl="1" indent="-342900">
              <a:buFont typeface="Arial" pitchFamily="34" charset="0"/>
              <a:buChar char="•"/>
            </a:pPr>
            <a:r>
              <a:rPr lang="en-US" sz="2400" dirty="0" smtClean="0"/>
              <a:t>Standard</a:t>
            </a:r>
          </a:p>
          <a:p>
            <a:pPr marL="635508" lvl="1" indent="-342900">
              <a:buFont typeface="Arial" pitchFamily="34" charset="0"/>
              <a:buChar char="•"/>
            </a:pPr>
            <a:r>
              <a:rPr lang="en-US" sz="2400" dirty="0" smtClean="0"/>
              <a:t>Inductive</a:t>
            </a:r>
          </a:p>
          <a:p>
            <a:pPr marL="635508" lvl="1" indent="-3429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3076" name="Picture 4" descr="http://kb.parallels.com/Attachments/5487/Images/Wheel_m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49" y="2523513"/>
            <a:ext cx="3113162" cy="26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crosoft Wheel Optical 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56" y="2523513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ousearena.com/wp-content/uploads/2010/04/trackball-computer-mous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76" y="2183364"/>
            <a:ext cx="390840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newspaper.li/static/89be1239bbd2c0243ef44fe8239263d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94" y="2325428"/>
            <a:ext cx="4599563" cy="34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letsgodigital.org/images/artikelen/816/touch-screen-photo-fra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93" y="2013045"/>
            <a:ext cx="4599563" cy="40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t0.gstatic.com/images?q=tbn:ANd9GcQBnrcaEi5O6_4P7mBAEsgTzuzM1CPXAQ5QfAzSwk03Kqx8L5MxEz6t9kv0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95" y="2075874"/>
            <a:ext cx="4648200" cy="40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16778" y="2044459"/>
            <a:ext cx="5105400" cy="3937924"/>
            <a:chOff x="3616778" y="2044459"/>
            <a:chExt cx="5105400" cy="3937924"/>
          </a:xfrm>
        </p:grpSpPr>
        <p:sp>
          <p:nvSpPr>
            <p:cNvPr id="2" name="Rectangle 1"/>
            <p:cNvSpPr/>
            <p:nvPr/>
          </p:nvSpPr>
          <p:spPr>
            <a:xfrm>
              <a:off x="3616778" y="2044459"/>
              <a:ext cx="5105400" cy="39379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4" name="Picture 2" descr="http://isource.s3.amazonaws.com/wp-content/uploads/2011/11/Wacom-Bamboo-Stylu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2678398"/>
              <a:ext cx="4871356" cy="274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Scanners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305800" cy="4623816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</a:t>
            </a:r>
            <a:r>
              <a:rPr lang="en-US" b="1" dirty="0" smtClean="0"/>
              <a:t>scanner</a:t>
            </a:r>
            <a:r>
              <a:rPr lang="en-US" dirty="0" smtClean="0"/>
              <a:t> captures an image of a flat object in digital form and transfers that data to a computer.</a:t>
            </a:r>
          </a:p>
          <a:p>
            <a:pPr lvl="0"/>
            <a:r>
              <a:rPr lang="en-US" dirty="0" smtClean="0"/>
              <a:t>The quality of scanned images is indicated by optical resolution, usually measured in the number of </a:t>
            </a:r>
            <a:r>
              <a:rPr lang="en-US" b="1" dirty="0" smtClean="0"/>
              <a:t>dots per inch </a:t>
            </a:r>
            <a:r>
              <a:rPr lang="en-US" dirty="0" smtClean="0"/>
              <a:t>(</a:t>
            </a:r>
            <a:r>
              <a:rPr lang="en-US" b="1" dirty="0" smtClean="0"/>
              <a:t>dpi</a:t>
            </a:r>
            <a:r>
              <a:rPr lang="en-US" dirty="0" smtClean="0"/>
              <a:t>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Scanners - Types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57200" y="1752600"/>
            <a:ext cx="4114800" cy="1676400"/>
            <a:chOff x="3309" y="583"/>
            <a:chExt cx="1952" cy="797"/>
          </a:xfrm>
        </p:grpSpPr>
        <p:pic>
          <p:nvPicPr>
            <p:cNvPr id="9" name="Picture 9" descr="Fig05-32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583"/>
              <a:ext cx="1234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576" y="589"/>
              <a:ext cx="685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Lucida Sans Unicode" pitchFamily="34" charset="0"/>
                </a:rPr>
                <a:t>Flatbed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57200" y="3819525"/>
            <a:ext cx="4114800" cy="1743075"/>
            <a:chOff x="3309" y="1387"/>
            <a:chExt cx="1952" cy="827"/>
          </a:xfrm>
        </p:grpSpPr>
        <p:pic>
          <p:nvPicPr>
            <p:cNvPr id="15" name="Picture 12" descr="Fig05-32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1423"/>
              <a:ext cx="123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576" y="1387"/>
              <a:ext cx="685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Lucida Sans Unicode" pitchFamily="34" charset="0"/>
                </a:rPr>
                <a:t>Pen or Handheld</a:t>
              </a:r>
            </a:p>
          </p:txBody>
        </p:sp>
      </p:grp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4876800" y="1676400"/>
            <a:ext cx="3810000" cy="1676400"/>
            <a:chOff x="3309" y="2227"/>
            <a:chExt cx="1952" cy="821"/>
          </a:xfrm>
        </p:grpSpPr>
        <p:pic>
          <p:nvPicPr>
            <p:cNvPr id="18" name="Picture 15" descr="Fig05-32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2257"/>
              <a:ext cx="123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576" y="2227"/>
              <a:ext cx="685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Lucida Sans Unicode" pitchFamily="34" charset="0"/>
                </a:rPr>
                <a:t>Sheet-fed</a:t>
              </a: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4876800" y="3810000"/>
            <a:ext cx="3962400" cy="1676400"/>
            <a:chOff x="3309" y="3065"/>
            <a:chExt cx="1952" cy="817"/>
          </a:xfrm>
        </p:grpSpPr>
        <p:pic>
          <p:nvPicPr>
            <p:cNvPr id="21" name="Picture 18" descr="Fig05-32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9" y="3091"/>
              <a:ext cx="1234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576" y="3065"/>
              <a:ext cx="68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itchFamily="2" charset="2"/>
                <a:buNone/>
              </a:pPr>
              <a:r>
                <a:rPr kumimoji="1" lang="en-US" sz="2000" b="1">
                  <a:solidFill>
                    <a:srgbClr val="000000"/>
                  </a:solidFill>
                  <a:latin typeface="Lucida Sans Unicode" pitchFamily="34" charset="0"/>
                </a:rPr>
                <a:t>Drum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53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348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1_Office Theme</vt:lpstr>
      <vt:lpstr>Module</vt:lpstr>
      <vt:lpstr>Input Devices</vt:lpstr>
      <vt:lpstr>Input</vt:lpstr>
      <vt:lpstr>Input - Types</vt:lpstr>
      <vt:lpstr>Keyboards</vt:lpstr>
      <vt:lpstr>Keyboards - Types</vt:lpstr>
      <vt:lpstr>Pointing Devices</vt:lpstr>
      <vt:lpstr>Pointing Devices</vt:lpstr>
      <vt:lpstr>Scanners</vt:lpstr>
      <vt:lpstr>Scanners - Types</vt:lpstr>
      <vt:lpstr>Optical Readers</vt:lpstr>
      <vt:lpstr>Magnetic-Ink Character Recognition (MICR)</vt:lpstr>
      <vt:lpstr>RFID</vt:lpstr>
      <vt:lpstr>Audio Input</vt:lpstr>
      <vt:lpstr>Video Input</vt:lpstr>
      <vt:lpstr>Biometric Input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John</cp:lastModifiedBy>
  <cp:revision>87</cp:revision>
  <dcterms:created xsi:type="dcterms:W3CDTF">2010-10-04T23:00:08Z</dcterms:created>
  <dcterms:modified xsi:type="dcterms:W3CDTF">2012-06-06T23:48:32Z</dcterms:modified>
</cp:coreProperties>
</file>